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324" r:id="rId3"/>
    <p:sldId id="267" r:id="rId4"/>
    <p:sldId id="325" r:id="rId5"/>
    <p:sldId id="330" r:id="rId6"/>
    <p:sldId id="326" r:id="rId7"/>
    <p:sldId id="327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52FB7F-14FF-4028-8781-4AE724DBFDF0}">
          <p14:sldIdLst>
            <p14:sldId id="265"/>
            <p14:sldId id="324"/>
            <p14:sldId id="267"/>
            <p14:sldId id="325"/>
            <p14:sldId id="330"/>
            <p14:sldId id="326"/>
            <p14:sldId id="32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>
      <p:cViewPr varScale="1">
        <p:scale>
          <a:sx n="64" d="100"/>
          <a:sy n="64" d="100"/>
        </p:scale>
        <p:origin x="73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7D3F-73AF-8A4B-8E06-A747F081F33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4BDEA-CCE3-0D4B-A60B-31E916715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5ABF8-D4A3-4FE2-9EDB-555D36044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AD9CF2-B0C5-4C5B-A765-7D6A361DB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1EF5D3-E78E-47DF-8BF8-6557DC6C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A64397-396A-47D6-80BA-F07AF584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A9F462-BC61-44E4-A331-5E740545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46A53-CE78-424D-9072-0221960B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4CE688-170C-4E2C-B31B-203F95A10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DD6004-7906-4FEE-8091-FE547E2C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22A90D-8FA7-4CF1-9880-0F11D8FD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7ACDE6-4E02-40B3-A6EE-B67FED94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3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F5C0C5-3213-4B33-B570-6FE28FB17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994E8B-E03B-4077-8A49-3C7D07EF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AB2A87-DBDD-4A56-8EBA-97C05509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5F74A-A88C-4797-A777-4DCA5B41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B218DF-F4B1-4473-9F62-FEDBE59A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9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(варіант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CD0114C3-B8CB-41F7-B04D-BDF53C237570}"/>
              </a:ext>
            </a:extLst>
          </p:cNvPr>
          <p:cNvSpPr/>
          <p:nvPr userDrawn="1"/>
        </p:nvSpPr>
        <p:spPr>
          <a:xfrm>
            <a:off x="0" y="6149258"/>
            <a:ext cx="12192000" cy="708743"/>
          </a:xfrm>
          <a:prstGeom prst="rect">
            <a:avLst/>
          </a:prstGeom>
          <a:solidFill>
            <a:srgbClr val="1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uk-UA" sz="2400"/>
          </a:p>
        </p:txBody>
      </p:sp>
      <p:sp>
        <p:nvSpPr>
          <p:cNvPr id="5" name="Місце для тексту 8">
            <a:extLst>
              <a:ext uri="{FF2B5EF4-FFF2-40B4-BE49-F238E27FC236}">
                <a16:creationId xmlns:a16="http://schemas.microsoft.com/office/drawing/2014/main" id="{94C71DEB-74A9-4A63-980D-DAEEF7A421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887" y="431006"/>
            <a:ext cx="7351520" cy="941660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3200" b="1" cap="all" baseline="0">
                <a:solidFill>
                  <a:srgbClr val="1B3A6E"/>
                </a:solidFill>
                <a:latin typeface="Exo 2" panose="00000500000000000000" pitchFamily="2" charset="-52"/>
              </a:defRPr>
            </a:lvl1pPr>
          </a:lstStyle>
          <a:p>
            <a:pPr lvl="0"/>
            <a:r>
              <a:rPr lang="uk-UA" dirty="0"/>
              <a:t>ВІДРЕДАГУЙТЕ ТЕКСТ ЗАГОЛОВКУ</a:t>
            </a:r>
          </a:p>
        </p:txBody>
      </p:sp>
      <p:sp>
        <p:nvSpPr>
          <p:cNvPr id="8" name="Місце для тексту 8">
            <a:extLst>
              <a:ext uri="{FF2B5EF4-FFF2-40B4-BE49-F238E27FC236}">
                <a16:creationId xmlns:a16="http://schemas.microsoft.com/office/drawing/2014/main" id="{0690D500-945F-4439-98A0-8C2C10EF2D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6433" y="1387104"/>
            <a:ext cx="9889623" cy="415859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rgbClr val="1B3A6E"/>
                </a:solidFill>
                <a:latin typeface="Exo 2" panose="00000500000000000000" pitchFamily="2" charset="-52"/>
              </a:defRPr>
            </a:lvl1pPr>
          </a:lstStyle>
          <a:p>
            <a:pPr lvl="0"/>
            <a:r>
              <a:rPr lang="uk-UA" dirty="0"/>
              <a:t>Відредагуйте підзаголовок  або приберіть його</a:t>
            </a:r>
          </a:p>
        </p:txBody>
      </p:sp>
      <p:sp>
        <p:nvSpPr>
          <p:cNvPr id="10" name="Місце для тексту 8">
            <a:extLst>
              <a:ext uri="{FF2B5EF4-FFF2-40B4-BE49-F238E27FC236}">
                <a16:creationId xmlns:a16="http://schemas.microsoft.com/office/drawing/2014/main" id="{0690D500-945F-4439-98A0-8C2C10EF2D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550" y="1992443"/>
            <a:ext cx="9889623" cy="415859"/>
          </a:xfrm>
        </p:spPr>
        <p:txBody>
          <a:bodyPr>
            <a:normAutofit/>
          </a:bodyPr>
          <a:lstStyle>
            <a:lvl1pPr marL="0" indent="0">
              <a:buNone/>
              <a:defRPr sz="1867" b="0" baseline="0">
                <a:solidFill>
                  <a:schemeClr val="tx1"/>
                </a:solidFill>
                <a:latin typeface="Exo 2" panose="00000500000000000000" pitchFamily="2" charset="-52"/>
              </a:defRPr>
            </a:lvl1pPr>
          </a:lstStyle>
          <a:p>
            <a:pPr lvl="0"/>
            <a:r>
              <a:rPr lang="uk-UA" dirty="0"/>
              <a:t>Відредагуйте текст слайду або вставте нове текстове поле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677773-CACD-4264-8FC3-1F34482548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37" y="6235831"/>
            <a:ext cx="396928" cy="5310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15EB4B-6CCC-4BD0-82C7-3B4BE67B3336}"/>
              </a:ext>
            </a:extLst>
          </p:cNvPr>
          <p:cNvSpPr txBox="1"/>
          <p:nvPr userDrawn="1"/>
        </p:nvSpPr>
        <p:spPr>
          <a:xfrm>
            <a:off x="896855" y="6285890"/>
            <a:ext cx="3714478" cy="42075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uk-UA" sz="1067" b="1" dirty="0">
                <a:solidFill>
                  <a:schemeClr val="bg1"/>
                </a:solidFill>
                <a:latin typeface="Exo 2" panose="00000500000000000000" pitchFamily="2" charset="-52"/>
              </a:rPr>
              <a:t>Національний технічний університет України</a:t>
            </a:r>
            <a:br>
              <a:rPr lang="en-US" sz="1067" b="1" dirty="0">
                <a:solidFill>
                  <a:schemeClr val="bg1"/>
                </a:solidFill>
                <a:latin typeface="Exo 2" panose="00000500000000000000" pitchFamily="2" charset="-52"/>
              </a:rPr>
            </a:br>
            <a:r>
              <a:rPr lang="uk-UA" sz="1067" b="1" dirty="0">
                <a:solidFill>
                  <a:schemeClr val="bg1"/>
                </a:solidFill>
                <a:latin typeface="Exo 2" panose="00000500000000000000" pitchFamily="2" charset="-52"/>
              </a:rPr>
              <a:t>«Київський політехнічний інститут імені Ігоря Сікорського»</a:t>
            </a:r>
            <a:endParaRPr lang="uk-UA" sz="1067" dirty="0"/>
          </a:p>
        </p:txBody>
      </p:sp>
    </p:spTree>
    <p:extLst>
      <p:ext uri="{BB962C8B-B14F-4D97-AF65-F5344CB8AC3E}">
        <p14:creationId xmlns:p14="http://schemas.microsoft.com/office/powerpoint/2010/main" val="414529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ий слайд">
    <p:bg>
      <p:bgPr>
        <a:solidFill>
          <a:srgbClr val="1B3A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КПИ\works\_ДНВР\Брендбук КПИ\Ресурс 3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818" y="1710303"/>
            <a:ext cx="6042367" cy="343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D819F-3ADF-4604-B708-02CFC3A9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42BF5-F641-4574-A026-C24E85F4F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A4700D-5DAE-4899-9589-5E10DF89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B3A803-312E-4351-A86C-9ED3F49B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62239B-A4BC-4EC6-AD98-501E2768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4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AC36A-3512-4453-9DE7-1D51EBBB1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270894-0AE1-45C4-98AF-ABD941AC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177387-8240-4048-BBAF-F1082EC9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027DF4-F033-46D3-B889-CE8898CC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38EA25-96B8-4AA8-831D-4BE201D7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5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A91EE-860D-4C70-B704-A47C10C6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4FE77-1C5B-4AD0-87BC-B96106F87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0CC3C6-733E-4F43-B5F3-94D479E0B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930282-6DAF-4E6F-9B19-3AE4E026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E9C21E-0667-4188-AFF3-6FA4C49B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A9D381-E63C-4B35-B152-6B715C51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48F83-6FF7-4389-853F-1EF99982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15FD06-E377-4EEA-9294-A035AB649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172108-395F-44E2-BC34-7B1C7D73D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A55697-8208-4D06-84D5-5311FC028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17AD10-CF44-482C-8F83-593A5FB33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6C7FB5-1013-4D97-8084-F042152A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5301DD-D2BD-4CBE-B3E7-393192FE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6275A-5EB8-430C-9F0F-EF2C503D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7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E406F-7EAE-4744-9CCC-5E8EA0E2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F56BB9-FBAA-4F13-BA1E-E44706A2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4B9F19-C47B-4413-8AFB-8D1644B3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9E4524-8B6A-4418-8A20-6DE43546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E89F82-98D0-4EB7-8AD8-C4CBE49A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4CF898-BAEB-4B69-B7C3-33CBFC14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36EC80-924D-4C08-A68B-F9749193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3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DCCA8-653B-43A3-ACA5-A55729EC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FCE71A-447C-4299-BE12-B1A1CA32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BE5F6A-777F-459B-8AA7-20A2AB0A4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793A3C-E3FC-4500-ABDD-7711C3E7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D78B64-AA59-4E54-B954-D779EF8C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A12C21-0BDD-4D41-BFB3-E8E3CC44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2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EC36E-8544-42EB-9E0C-60926EE1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8F3DBB-7190-410D-960D-6C9633592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796D49-753F-451E-983C-FDFDCF76A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F283D7-9B24-4E34-A530-BED4304B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15797A-69DE-4593-86EA-FD83677A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215BDA-AFA0-4DF0-90B9-0D93FB74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A87CD-6D2E-4F21-A270-B568764A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4B19A-1D19-4D6E-9600-A3332FF10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3098E-ED5B-45C4-9167-48FA3B64E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6A42-769E-4BB7-AFA6-EAFC56506B31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192D7-D858-4869-9510-4A1D38EFD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B81CE-F55B-4A48-9D46-B6ACE40C9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9D3E4-2AC0-49E3-8444-0954F2546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B4A7A50-CA42-448E-AEAD-0DBB68146F24}"/>
              </a:ext>
            </a:extLst>
          </p:cNvPr>
          <p:cNvSpPr/>
          <p:nvPr/>
        </p:nvSpPr>
        <p:spPr>
          <a:xfrm>
            <a:off x="1136821" y="2297495"/>
            <a:ext cx="94111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  <a:latin typeface="+mj-lt"/>
              </a:rPr>
              <a:t>BigData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+mj-lt"/>
              </a:rPr>
              <a:t>процесінг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3600" b="1" dirty="0">
                <a:solidFill>
                  <a:srgbClr val="002060"/>
                </a:solidFill>
                <a:latin typeface="+mj-lt"/>
              </a:rPr>
              <a:t>«ЦИФРОВОГО ДВІЙНИКА»</a:t>
            </a:r>
            <a:endParaRPr lang="en-GB" sz="36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600" b="1" dirty="0">
                <a:solidFill>
                  <a:srgbClr val="002060"/>
                </a:solidFill>
                <a:latin typeface="+mj-lt"/>
              </a:rPr>
              <a:t>НОВОГО БЕЗПЕЧНОГО КОНФАЙНМЕНТУ ЧОРНОБИЛЬСЬКОЇ АЕС</a:t>
            </a:r>
            <a:endParaRPr lang="uk-UA" sz="36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10513" y="0"/>
            <a:ext cx="107709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i="0" dirty="0">
                <a:solidFill>
                  <a:srgbClr val="2D2D2D"/>
                </a:solidFill>
                <a:effectLst/>
                <a:latin typeface="+mj-lt"/>
              </a:rPr>
              <a:t>Національний технічний університет України</a:t>
            </a:r>
          </a:p>
          <a:p>
            <a:pPr algn="ctr"/>
            <a:r>
              <a:rPr lang="uk-UA" sz="2800" i="0" dirty="0">
                <a:solidFill>
                  <a:srgbClr val="2D2D2D"/>
                </a:solidFill>
                <a:effectLst/>
                <a:latin typeface="+mj-lt"/>
              </a:rPr>
              <a:t>«Київський інститут Ігоря Сікорського»</a:t>
            </a:r>
            <a:endParaRPr lang="en-GB" sz="2800" i="0" dirty="0">
              <a:solidFill>
                <a:srgbClr val="2D2D2D"/>
              </a:solidFill>
              <a:effectLst/>
              <a:latin typeface="+mj-lt"/>
            </a:endParaRPr>
          </a:p>
        </p:txBody>
      </p:sp>
      <p:pic>
        <p:nvPicPr>
          <p:cNvPr id="1026" name="Picture 2" descr="National Technical University of Ukraine “Igor Sikorsky Kyiv Polytechnic  Institute” – Water Harmony Eurasia II">
            <a:extLst>
              <a:ext uri="{FF2B5EF4-FFF2-40B4-BE49-F238E27FC236}">
                <a16:creationId xmlns:a16="http://schemas.microsoft.com/office/drawing/2014/main" id="{039FD6B4-B997-E265-7DB4-F65DE748A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" y="1"/>
            <a:ext cx="1087473" cy="103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55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353797" y="166811"/>
            <a:ext cx="3337227" cy="553168"/>
          </a:xfrm>
        </p:spPr>
        <p:txBody>
          <a:bodyPr>
            <a:normAutofit fontScale="85000" lnSpcReduction="10000"/>
          </a:bodyPr>
          <a:lstStyle/>
          <a:p>
            <a:r>
              <a:rPr lang="uk-UA" sz="2800" dirty="0">
                <a:solidFill>
                  <a:srgbClr val="002060"/>
                </a:solidFill>
                <a:latin typeface="+mj-lt"/>
              </a:rPr>
              <a:t>Актуальність ПРОЕКТУ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883" y="725432"/>
            <a:ext cx="661185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uk-UA" sz="2000" b="0" i="0" dirty="0">
                <a:effectLst/>
              </a:rPr>
              <a:t>У 2019 році на Чорнобильській АЕС було введено в експлуатацію Новий Безпечний Конфайнмент (НБК), головною метою якого є забезпечення надійного зберігання високоактивного ядерного палива протягом тривалого </a:t>
            </a:r>
            <a:r>
              <a:rPr lang="uk-UA" sz="2000" b="1" i="0" dirty="0">
                <a:effectLst/>
              </a:rPr>
              <a:t>періоду в 100 років</a:t>
            </a:r>
            <a:r>
              <a:rPr lang="uk-UA" sz="2000" b="0" i="0" dirty="0">
                <a:effectLst/>
              </a:rPr>
              <a:t>. Конфайнмент призначений для вирішення критичних питань радіаційної безпеки, в тому числі під час процесу зняття з експлуатації та переведення об’єкта «Укриття» (ОУ) в екологічно безпечну систему.</a:t>
            </a:r>
            <a:endParaRPr lang="uk-UA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7536" y="4273116"/>
            <a:ext cx="110286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/>
              <a:t>Експлуатація НБК є складним інженерно-технічним завданням, яке потребує створення «Цифрового двійника» та розробки нових підходів до розробки програмного забезпечення.</a:t>
            </a:r>
            <a:endParaRPr lang="uk-UA" sz="14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2E1FB1-CB5D-A5B8-49EE-1065DC255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781" y="719979"/>
            <a:ext cx="3866721" cy="19881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803F74-6C02-4992-29F6-7DB301EF252A}"/>
              </a:ext>
            </a:extLst>
          </p:cNvPr>
          <p:cNvSpPr txBox="1"/>
          <p:nvPr/>
        </p:nvSpPr>
        <p:spPr>
          <a:xfrm>
            <a:off x="7171779" y="2742653"/>
            <a:ext cx="435577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400" dirty="0"/>
              <a:t>Рис. 1 – Схема НБК у розрізі: 1 – машинний зал;</a:t>
            </a:r>
          </a:p>
          <a:p>
            <a:pPr algn="ctr"/>
            <a:r>
              <a:rPr lang="uk-UA" sz="1400" dirty="0"/>
              <a:t>2 – зруйнований реактор; 3 – центральний зал;</a:t>
            </a:r>
          </a:p>
          <a:p>
            <a:pPr algn="ctr"/>
            <a:r>
              <a:rPr lang="uk-UA" sz="1400" dirty="0"/>
              <a:t>4 – основний об’єм; 5 – кільцевий простір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C90138-6E13-4279-6C81-474B3B5DFC71}"/>
              </a:ext>
            </a:extLst>
          </p:cNvPr>
          <p:cNvSpPr txBox="1"/>
          <p:nvPr/>
        </p:nvSpPr>
        <p:spPr>
          <a:xfrm>
            <a:off x="11656155" y="6256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B7CCBA8-4759-43AD-B4C8-6EC38F256E5A}"/>
              </a:ext>
            </a:extLst>
          </p:cNvPr>
          <p:cNvSpPr/>
          <p:nvPr/>
        </p:nvSpPr>
        <p:spPr>
          <a:xfrm>
            <a:off x="271600" y="1019177"/>
            <a:ext cx="6222124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/>
              <a:t>Концепція «Цифрового Двійника»: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програмний аналог реального НБК, що враховує фізичні, хімічні, радіаційні, екологічні та інші фактори об’єкту та технічної території при ньому.</a:t>
            </a:r>
          </a:p>
          <a:p>
            <a:endParaRPr lang="uk-UA" sz="2400" b="1" dirty="0"/>
          </a:p>
          <a:p>
            <a:r>
              <a:rPr lang="uk-UA" sz="2400" b="1" dirty="0"/>
              <a:t>Використання «Цифрового Двійника»:</a:t>
            </a: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оптимізація прийняття рішення (швидше і точніше);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історичний аналіз та прогнозування параметрів об’єкту;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навчання персоналу.</a:t>
            </a:r>
            <a:endParaRPr lang="en-GB" sz="24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8124345-1CD7-4D45-B31F-33667CB1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Group 1">
            <a:extLst>
              <a:ext uri="{FF2B5EF4-FFF2-40B4-BE49-F238E27FC236}">
                <a16:creationId xmlns:a16="http://schemas.microsoft.com/office/drawing/2014/main" id="{F5B98851-B3BE-4760-9016-A36063751E8F}"/>
              </a:ext>
            </a:extLst>
          </p:cNvPr>
          <p:cNvGrpSpPr>
            <a:grpSpLocks/>
          </p:cNvGrpSpPr>
          <p:nvPr/>
        </p:nvGrpSpPr>
        <p:grpSpPr bwMode="auto">
          <a:xfrm>
            <a:off x="7400525" y="1019177"/>
            <a:ext cx="3563149" cy="1916188"/>
            <a:chOff x="0" y="0"/>
            <a:chExt cx="3136" cy="1578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DA16E0F5-B1B1-40D8-A705-FDE05B031F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10"/>
              <a:ext cx="3116" cy="1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97A1EC4D-0D13-4FBD-A8DC-6B79AB5DE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5"/>
              <a:ext cx="3126" cy="156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6" name="Group 9">
            <a:extLst>
              <a:ext uri="{FF2B5EF4-FFF2-40B4-BE49-F238E27FC236}">
                <a16:creationId xmlns:a16="http://schemas.microsoft.com/office/drawing/2014/main" id="{4F976FFC-BD8C-40F1-93A6-84A919B00120}"/>
              </a:ext>
            </a:extLst>
          </p:cNvPr>
          <p:cNvGrpSpPr>
            <a:grpSpLocks/>
          </p:cNvGrpSpPr>
          <p:nvPr/>
        </p:nvGrpSpPr>
        <p:grpSpPr bwMode="auto">
          <a:xfrm>
            <a:off x="7406206" y="2923222"/>
            <a:ext cx="3551787" cy="1904045"/>
            <a:chOff x="4206" y="233"/>
            <a:chExt cx="3078" cy="1598"/>
          </a:xfrm>
        </p:grpSpPr>
        <p:pic>
          <p:nvPicPr>
            <p:cNvPr id="2058" name="Picture 10">
              <a:extLst>
                <a:ext uri="{FF2B5EF4-FFF2-40B4-BE49-F238E27FC236}">
                  <a16:creationId xmlns:a16="http://schemas.microsoft.com/office/drawing/2014/main" id="{6234DADA-296A-4A41-AAEA-FCBA455125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6" y="242"/>
              <a:ext cx="3058" cy="157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E96C3F44-2528-4B78-8CD2-8F4363A95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237"/>
              <a:ext cx="3068" cy="158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A1DDE5C-D9D4-AE35-5192-E97749DA6281}"/>
              </a:ext>
            </a:extLst>
          </p:cNvPr>
          <p:cNvSpPr txBox="1"/>
          <p:nvPr/>
        </p:nvSpPr>
        <p:spPr>
          <a:xfrm>
            <a:off x="3009900" y="168944"/>
            <a:ext cx="6172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+mj-lt"/>
              </a:rPr>
              <a:t>ЦИФРОВИЙ ДВІЙНИК НБК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6DD5A-202F-C67D-1C25-6E653B7E2C79}"/>
              </a:ext>
            </a:extLst>
          </p:cNvPr>
          <p:cNvSpPr txBox="1"/>
          <p:nvPr/>
        </p:nvSpPr>
        <p:spPr>
          <a:xfrm>
            <a:off x="6339278" y="4824770"/>
            <a:ext cx="5685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/>
              <a:t>Рис. 3 – Розподіл температури </a:t>
            </a:r>
            <a:r>
              <a:rPr lang="uk-UA" dirty="0"/>
              <a:t>під</a:t>
            </a:r>
            <a:r>
              <a:rPr lang="uk-UA" sz="1800" dirty="0"/>
              <a:t> НБК</a:t>
            </a:r>
          </a:p>
        </p:txBody>
      </p:sp>
    </p:spTree>
    <p:extLst>
      <p:ext uri="{BB962C8B-B14F-4D97-AF65-F5344CB8AC3E}">
        <p14:creationId xmlns:p14="http://schemas.microsoft.com/office/powerpoint/2010/main" val="211343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4E71F0-09CA-E3EC-74BB-D91F09359ED2}"/>
              </a:ext>
            </a:extLst>
          </p:cNvPr>
          <p:cNvSpPr txBox="1"/>
          <p:nvPr/>
        </p:nvSpPr>
        <p:spPr>
          <a:xfrm>
            <a:off x="11656155" y="6256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F3041-4DF8-8059-19C1-B755CEF78858}"/>
              </a:ext>
            </a:extLst>
          </p:cNvPr>
          <p:cNvSpPr txBox="1"/>
          <p:nvPr/>
        </p:nvSpPr>
        <p:spPr>
          <a:xfrm>
            <a:off x="436276" y="3227071"/>
            <a:ext cx="3884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/>
              <a:t>Новий Безпечний </a:t>
            </a:r>
            <a:r>
              <a:rPr lang="uk-UA" sz="1800" dirty="0" err="1"/>
              <a:t>Конфайнмент</a:t>
            </a:r>
            <a:endParaRPr lang="uk-UA" sz="1800" dirty="0"/>
          </a:p>
          <a:p>
            <a:pPr algn="ctr"/>
            <a:r>
              <a:rPr lang="uk-UA" dirty="0"/>
              <a:t>(НБК)</a:t>
            </a:r>
            <a:endParaRPr lang="uk-UA" sz="1800" dirty="0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303D8003-9708-4234-A66B-96685DAE8E5A}"/>
              </a:ext>
            </a:extLst>
          </p:cNvPr>
          <p:cNvGrpSpPr>
            <a:grpSpLocks/>
          </p:cNvGrpSpPr>
          <p:nvPr/>
        </p:nvGrpSpPr>
        <p:grpSpPr bwMode="auto">
          <a:xfrm>
            <a:off x="7711294" y="1101926"/>
            <a:ext cx="3563149" cy="1916188"/>
            <a:chOff x="0" y="0"/>
            <a:chExt cx="3136" cy="1578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996D465C-DC8C-44E0-9251-C9499FD37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10"/>
              <a:ext cx="3116" cy="15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5D0C725D-0D61-421D-A1A7-C0E476B9C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5"/>
              <a:ext cx="3126" cy="156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Двойная стрелка влево/вправо 9">
            <a:extLst>
              <a:ext uri="{FF2B5EF4-FFF2-40B4-BE49-F238E27FC236}">
                <a16:creationId xmlns:a16="http://schemas.microsoft.com/office/drawing/2014/main" id="{DE659DB2-EC5C-45A4-8815-0428D4AB7EDB}"/>
              </a:ext>
            </a:extLst>
          </p:cNvPr>
          <p:cNvSpPr/>
          <p:nvPr/>
        </p:nvSpPr>
        <p:spPr>
          <a:xfrm>
            <a:off x="4778119" y="1737936"/>
            <a:ext cx="2409023" cy="8225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D5B0DA-1229-4BE9-AB79-65DD45E3FF53}"/>
              </a:ext>
            </a:extLst>
          </p:cNvPr>
          <p:cNvSpPr txBox="1"/>
          <p:nvPr/>
        </p:nvSpPr>
        <p:spPr>
          <a:xfrm>
            <a:off x="7473570" y="3227071"/>
            <a:ext cx="3884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/>
              <a:t>Цифровий двійник НБК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53840-3B93-47E9-9D93-708B149959B8}"/>
              </a:ext>
            </a:extLst>
          </p:cNvPr>
          <p:cNvSpPr txBox="1"/>
          <p:nvPr/>
        </p:nvSpPr>
        <p:spPr>
          <a:xfrm>
            <a:off x="3009900" y="168944"/>
            <a:ext cx="6172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+mj-lt"/>
              </a:rPr>
              <a:t>ЦИФРОВИЙ ДВІЙНИК НБК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F04829-69F8-478B-B826-2300C9722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76" y="940832"/>
            <a:ext cx="3971925" cy="223837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7598F41-EA83-416D-9420-FB28C2FE674F}"/>
              </a:ext>
            </a:extLst>
          </p:cNvPr>
          <p:cNvSpPr/>
          <p:nvPr/>
        </p:nvSpPr>
        <p:spPr>
          <a:xfrm>
            <a:off x="271599" y="3968376"/>
            <a:ext cx="11549859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Ключ</a:t>
            </a:r>
            <a:r>
              <a:rPr lang="uk-UA" sz="2400" b="1" dirty="0" err="1"/>
              <a:t>ові</a:t>
            </a:r>
            <a:r>
              <a:rPr lang="uk-UA" sz="2400" b="1" dirty="0"/>
              <a:t> етапи: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сенсори і датчики які збирають інформацію в реальному часі;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передача масиву даних в хмару для подальшої обробки;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моделювання стану цифрового двійника в реальному часі;</a:t>
            </a:r>
          </a:p>
          <a:p>
            <a:endParaRPr lang="uk-UA" sz="2400" dirty="0"/>
          </a:p>
          <a:p>
            <a:endParaRPr lang="uk-UA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A8124345-1CD7-4D45-B31F-33667CB1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DDE5C-D9D4-AE35-5192-E97749DA6281}"/>
              </a:ext>
            </a:extLst>
          </p:cNvPr>
          <p:cNvSpPr txBox="1"/>
          <p:nvPr/>
        </p:nvSpPr>
        <p:spPr>
          <a:xfrm>
            <a:off x="-1" y="168944"/>
            <a:ext cx="120249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+mj-lt"/>
              </a:rPr>
              <a:t>БАГАТОРІВНЕВА АРХІТЕКТУРА ЦИФРОВОГО ДВІЙНИКА НБК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350299-0C71-B7BB-1094-12BE69D34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810" y="805687"/>
            <a:ext cx="7935097" cy="515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1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A8124345-1CD7-4D45-B31F-33667CB1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DDE5C-D9D4-AE35-5192-E97749DA6281}"/>
              </a:ext>
            </a:extLst>
          </p:cNvPr>
          <p:cNvSpPr txBox="1"/>
          <p:nvPr/>
        </p:nvSpPr>
        <p:spPr>
          <a:xfrm>
            <a:off x="0" y="168944"/>
            <a:ext cx="119122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+mj-lt"/>
              </a:rPr>
              <a:t>УПРАВЛІННЯ ДАНИМИ </a:t>
            </a:r>
            <a:r>
              <a:rPr lang="uk-UA" sz="2800" b="1" dirty="0">
                <a:solidFill>
                  <a:srgbClr val="002060"/>
                </a:solidFill>
                <a:latin typeface="+mj-lt"/>
              </a:rPr>
              <a:t>ЦИФРОВОГО</a:t>
            </a:r>
            <a:r>
              <a:rPr lang="en-US" sz="2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800" b="1" dirty="0">
                <a:solidFill>
                  <a:srgbClr val="002060"/>
                </a:solidFill>
                <a:latin typeface="+mj-lt"/>
              </a:rPr>
              <a:t>ДВІЙНИКА НБК</a:t>
            </a:r>
          </a:p>
        </p:txBody>
      </p:sp>
      <p:sp>
        <p:nvSpPr>
          <p:cNvPr id="2" name="Цилиндр 1">
            <a:extLst>
              <a:ext uri="{FF2B5EF4-FFF2-40B4-BE49-F238E27FC236}">
                <a16:creationId xmlns:a16="http://schemas.microsoft.com/office/drawing/2014/main" id="{1D4C235C-E84D-4678-81EB-E625C4318226}"/>
              </a:ext>
            </a:extLst>
          </p:cNvPr>
          <p:cNvSpPr/>
          <p:nvPr/>
        </p:nvSpPr>
        <p:spPr>
          <a:xfrm>
            <a:off x="1535953" y="1589740"/>
            <a:ext cx="3364754" cy="297628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uk-UA" sz="2400" dirty="0"/>
              <a:t>Зберігання даних</a:t>
            </a:r>
          </a:p>
          <a:p>
            <a:pPr marL="285750" indent="-285750" algn="ctr">
              <a:buFontTx/>
              <a:buChar char="-"/>
            </a:pPr>
            <a:r>
              <a:rPr lang="uk-UA" sz="2400" dirty="0"/>
              <a:t>Обробка даних</a:t>
            </a:r>
          </a:p>
          <a:p>
            <a:pPr marL="285750" indent="-285750" algn="ctr">
              <a:buFontTx/>
              <a:buChar char="-"/>
            </a:pPr>
            <a:r>
              <a:rPr lang="uk-UA" sz="2400" dirty="0"/>
              <a:t>Моделювання даних</a:t>
            </a:r>
            <a:endParaRPr lang="ru-UA" sz="2400" dirty="0"/>
          </a:p>
        </p:txBody>
      </p:sp>
      <p:sp>
        <p:nvSpPr>
          <p:cNvPr id="5" name="Стрелка: влево-вправо 4">
            <a:extLst>
              <a:ext uri="{FF2B5EF4-FFF2-40B4-BE49-F238E27FC236}">
                <a16:creationId xmlns:a16="http://schemas.microsoft.com/office/drawing/2014/main" id="{CC275317-2B29-4DC3-B0CF-2B74275C6959}"/>
              </a:ext>
            </a:extLst>
          </p:cNvPr>
          <p:cNvSpPr/>
          <p:nvPr/>
        </p:nvSpPr>
        <p:spPr>
          <a:xfrm>
            <a:off x="5020235" y="3119718"/>
            <a:ext cx="2043953" cy="7052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0386F53-4D14-4885-9494-F79EE9965101}"/>
              </a:ext>
            </a:extLst>
          </p:cNvPr>
          <p:cNvSpPr/>
          <p:nvPr/>
        </p:nvSpPr>
        <p:spPr>
          <a:xfrm>
            <a:off x="7554259" y="1440329"/>
            <a:ext cx="3753223" cy="3556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uk-UA" sz="2400" dirty="0"/>
              <a:t>Розробка моделей</a:t>
            </a:r>
          </a:p>
          <a:p>
            <a:pPr marL="285750" indent="-285750" algn="ctr">
              <a:buFontTx/>
              <a:buChar char="-"/>
            </a:pPr>
            <a:r>
              <a:rPr lang="uk-UA" sz="2400" dirty="0"/>
              <a:t>Симуляція середовища</a:t>
            </a:r>
          </a:p>
          <a:p>
            <a:pPr marL="285750" indent="-285750" algn="ctr">
              <a:buFontTx/>
              <a:buChar char="-"/>
            </a:pPr>
            <a:r>
              <a:rPr lang="uk-UA" sz="2400" dirty="0"/>
              <a:t>Аналітика</a:t>
            </a:r>
          </a:p>
          <a:p>
            <a:pPr marL="285750" indent="-285750" algn="ctr">
              <a:buFontTx/>
              <a:buChar char="-"/>
            </a:pPr>
            <a:r>
              <a:rPr lang="uk-UA" sz="2400" dirty="0"/>
              <a:t>Візуалізація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38014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>
            <a:extLst>
              <a:ext uri="{FF2B5EF4-FFF2-40B4-BE49-F238E27FC236}">
                <a16:creationId xmlns:a16="http://schemas.microsoft.com/office/drawing/2014/main" id="{A8124345-1CD7-4D45-B31F-33667CB1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DDE5C-D9D4-AE35-5192-E97749DA6281}"/>
              </a:ext>
            </a:extLst>
          </p:cNvPr>
          <p:cNvSpPr txBox="1"/>
          <p:nvPr/>
        </p:nvSpPr>
        <p:spPr>
          <a:xfrm>
            <a:off x="1581665" y="168944"/>
            <a:ext cx="8526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+mj-lt"/>
              </a:rPr>
              <a:t>ХМАРНА ПЛАТФОРМА ДЛЯ ЦИФРОВИХ ДВІЙНИКІВ</a:t>
            </a:r>
          </a:p>
        </p:txBody>
      </p:sp>
      <p:pic>
        <p:nvPicPr>
          <p:cNvPr id="5" name="Google Shape;1476;p13">
            <a:extLst>
              <a:ext uri="{FF2B5EF4-FFF2-40B4-BE49-F238E27FC236}">
                <a16:creationId xmlns:a16="http://schemas.microsoft.com/office/drawing/2014/main" id="{0B1982C2-B0FF-4129-B0F7-372838301AF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50690" y="1621819"/>
            <a:ext cx="3754717" cy="33266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B0AE6B-9A47-49B2-9FC3-C68DBD62CB19}"/>
              </a:ext>
            </a:extLst>
          </p:cNvPr>
          <p:cNvSpPr/>
          <p:nvPr/>
        </p:nvSpPr>
        <p:spPr>
          <a:xfrm>
            <a:off x="729130" y="90025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UA" sz="2400" b="1" dirty="0" err="1"/>
              <a:t>Розгорнут</a:t>
            </a:r>
            <a:r>
              <a:rPr lang="ru-RU" sz="2400" b="1" dirty="0" err="1"/>
              <a:t>ий</a:t>
            </a:r>
            <a:r>
              <a:rPr lang="ru-UA" sz="2400" b="1" dirty="0"/>
              <a:t> </a:t>
            </a:r>
            <a:r>
              <a:rPr lang="ru-UA" sz="2400" b="1" dirty="0" err="1"/>
              <a:t>високопродуктивний</a:t>
            </a:r>
            <a:r>
              <a:rPr lang="ru-UA" sz="2400" b="1" dirty="0"/>
              <a:t> </a:t>
            </a:r>
            <a:r>
              <a:rPr lang="ru-UA" sz="2400" b="1" dirty="0" err="1"/>
              <a:t>хмарний</a:t>
            </a:r>
            <a:r>
              <a:rPr lang="ru-UA" sz="2400" b="1" dirty="0"/>
              <a:t> кластер, </a:t>
            </a:r>
            <a:r>
              <a:rPr lang="ru-UA" sz="2400" b="1" dirty="0" err="1"/>
              <a:t>що</a:t>
            </a:r>
            <a:r>
              <a:rPr lang="ru-UA" sz="2400" b="1" dirty="0"/>
              <a:t> </a:t>
            </a:r>
            <a:r>
              <a:rPr lang="ru-UA" sz="2400" b="1" dirty="0" err="1"/>
              <a:t>складається</a:t>
            </a:r>
            <a:r>
              <a:rPr lang="ru-UA" sz="2400" b="1" dirty="0"/>
              <a:t> з </a:t>
            </a:r>
            <a:r>
              <a:rPr lang="ru-UA" sz="2400" b="1" dirty="0" err="1"/>
              <a:t>блейд-серверів</a:t>
            </a:r>
            <a:r>
              <a:rPr lang="ru-UA" sz="2400" b="1" dirty="0"/>
              <a:t> для </a:t>
            </a:r>
            <a:r>
              <a:rPr lang="ru-UA" sz="2400" b="1" dirty="0" err="1"/>
              <a:t>віртуалізації</a:t>
            </a:r>
            <a:r>
              <a:rPr lang="ru-UA" sz="2400" b="1" dirty="0"/>
              <a:t>, </a:t>
            </a:r>
            <a:r>
              <a:rPr lang="ru-UA" sz="2400" b="1" dirty="0" err="1"/>
              <a:t>обробки</a:t>
            </a:r>
            <a:r>
              <a:rPr lang="ru-UA" sz="2400" b="1" dirty="0"/>
              <a:t> </a:t>
            </a:r>
            <a:r>
              <a:rPr lang="ru-UA" sz="2400" b="1" dirty="0" err="1"/>
              <a:t>даних</a:t>
            </a:r>
            <a:r>
              <a:rPr lang="ru-UA" sz="2400" b="1" dirty="0"/>
              <a:t>, </a:t>
            </a:r>
            <a:r>
              <a:rPr lang="ru-UA" sz="2400" b="1" dirty="0" err="1"/>
              <a:t>аналітики</a:t>
            </a:r>
            <a:r>
              <a:rPr lang="ru-UA" sz="2400" b="1" dirty="0"/>
              <a:t>.</a:t>
            </a:r>
            <a:endParaRPr lang="ru-RU" sz="2400" b="1" dirty="0"/>
          </a:p>
          <a:p>
            <a:endParaRPr lang="ru-RU" sz="2400" b="1" dirty="0"/>
          </a:p>
          <a:p>
            <a:r>
              <a:rPr lang="ru-UA" sz="2400" b="1" dirty="0" err="1"/>
              <a:t>Можливості</a:t>
            </a:r>
            <a:r>
              <a:rPr lang="ru-UA" sz="2400" b="1" dirty="0"/>
              <a:t> кластера:</a:t>
            </a:r>
            <a:endParaRPr lang="ru-RU" sz="2400" b="1" dirty="0"/>
          </a:p>
          <a:p>
            <a:r>
              <a:rPr lang="ru-UA" sz="2400" b="1" dirty="0" err="1"/>
              <a:t>високоефективне</a:t>
            </a:r>
            <a:r>
              <a:rPr lang="ru-UA" sz="2400" b="1" dirty="0"/>
              <a:t> </a:t>
            </a:r>
            <a:r>
              <a:rPr lang="ru-UA" sz="2400" b="1" dirty="0" err="1"/>
              <a:t>обчислення</a:t>
            </a:r>
            <a:r>
              <a:rPr lang="ru-UA" sz="2400" b="1" dirty="0"/>
              <a:t>;</a:t>
            </a:r>
            <a:endParaRPr lang="ru-RU" sz="2400" b="1" dirty="0"/>
          </a:p>
          <a:p>
            <a:r>
              <a:rPr lang="ru-UA" sz="2400" b="1" dirty="0" err="1"/>
              <a:t>віртуалізація</a:t>
            </a:r>
            <a:r>
              <a:rPr lang="ru-UA" sz="2400" b="1" dirty="0"/>
              <a:t>;</a:t>
            </a:r>
            <a:r>
              <a:rPr lang="ru-RU" sz="2400" b="1" dirty="0"/>
              <a:t> </a:t>
            </a:r>
            <a:r>
              <a:rPr lang="ru-UA" sz="2400" b="1" dirty="0" err="1"/>
              <a:t>Framework</a:t>
            </a:r>
            <a:r>
              <a:rPr lang="ru-UA" sz="2400" b="1" dirty="0"/>
              <a:t> і </a:t>
            </a:r>
            <a:r>
              <a:rPr lang="ru-UA" sz="2400" b="1" dirty="0" err="1"/>
              <a:t>візуалізації</a:t>
            </a:r>
            <a:r>
              <a:rPr lang="ru-UA" sz="2400" b="1" dirty="0"/>
              <a:t> великих </a:t>
            </a:r>
            <a:r>
              <a:rPr lang="ru-UA" sz="2400" b="1" dirty="0" err="1"/>
              <a:t>даних</a:t>
            </a:r>
            <a:r>
              <a:rPr lang="ru-UA" sz="2400" b="1" dirty="0"/>
              <a:t>;</a:t>
            </a:r>
            <a:r>
              <a:rPr lang="ru-RU" sz="2400" b="1" dirty="0"/>
              <a:t> </a:t>
            </a:r>
            <a:r>
              <a:rPr lang="ru-UA" sz="2400" b="1" dirty="0" err="1"/>
              <a:t>дослідження</a:t>
            </a:r>
            <a:r>
              <a:rPr lang="ru-UA" sz="2400" b="1" dirty="0"/>
              <a:t> API, </a:t>
            </a:r>
            <a:r>
              <a:rPr lang="ru-UA" sz="2400" b="1" dirty="0" err="1"/>
              <a:t>Data</a:t>
            </a:r>
            <a:r>
              <a:rPr lang="ru-UA" sz="2400" b="1" dirty="0"/>
              <a:t> </a:t>
            </a:r>
            <a:r>
              <a:rPr lang="ru-UA" sz="2400" b="1" dirty="0" err="1"/>
              <a:t>Science</a:t>
            </a:r>
            <a:r>
              <a:rPr lang="ru-UA" sz="2400" b="1" dirty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169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121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317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Exo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comp2</dc:creator>
  <cp:lastModifiedBy>Domin</cp:lastModifiedBy>
  <cp:revision>60</cp:revision>
  <dcterms:created xsi:type="dcterms:W3CDTF">2023-03-13T08:44:18Z</dcterms:created>
  <dcterms:modified xsi:type="dcterms:W3CDTF">2023-09-25T20:20:52Z</dcterms:modified>
</cp:coreProperties>
</file>